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2" r:id="rId6"/>
    <p:sldId id="265" r:id="rId7"/>
    <p:sldId id="263" r:id="rId8"/>
    <p:sldId id="260" r:id="rId9"/>
    <p:sldId id="264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181DD-41AA-8E4B-A7C8-44A8D2DCDF52}" type="datetimeFigureOut">
              <a:rPr lang="en-US" smtClean="0"/>
              <a:t>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8F2F7-DA38-3C4C-8C09-2524B1BB8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82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8CD8-0C43-6143-9CDB-2DDC600C5F3A}" type="datetimeFigureOut">
              <a:rPr lang="en-US" smtClean="0"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7599-1847-3D4C-9AC9-A3D24A81E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91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8CD8-0C43-6143-9CDB-2DDC600C5F3A}" type="datetimeFigureOut">
              <a:rPr lang="en-US" smtClean="0"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7599-1847-3D4C-9AC9-A3D24A81E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82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8CD8-0C43-6143-9CDB-2DDC600C5F3A}" type="datetimeFigureOut">
              <a:rPr lang="en-US" smtClean="0"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7599-1847-3D4C-9AC9-A3D24A81E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47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8CD8-0C43-6143-9CDB-2DDC600C5F3A}" type="datetimeFigureOut">
              <a:rPr lang="en-US" smtClean="0"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7599-1847-3D4C-9AC9-A3D24A81E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29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8CD8-0C43-6143-9CDB-2DDC600C5F3A}" type="datetimeFigureOut">
              <a:rPr lang="en-US" smtClean="0"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7599-1847-3D4C-9AC9-A3D24A81E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8CD8-0C43-6143-9CDB-2DDC600C5F3A}" type="datetimeFigureOut">
              <a:rPr lang="en-US" smtClean="0"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7599-1847-3D4C-9AC9-A3D24A81E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8CD8-0C43-6143-9CDB-2DDC600C5F3A}" type="datetimeFigureOut">
              <a:rPr lang="en-US" smtClean="0"/>
              <a:t>1/9/15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7599-1847-3D4C-9AC9-A3D24A81E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83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8CD8-0C43-6143-9CDB-2DDC600C5F3A}" type="datetimeFigureOut">
              <a:rPr lang="en-US" smtClean="0"/>
              <a:t>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7599-1847-3D4C-9AC9-A3D24A81E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14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8CD8-0C43-6143-9CDB-2DDC600C5F3A}" type="datetimeFigureOut">
              <a:rPr lang="en-US" smtClean="0"/>
              <a:t>1/9/15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7599-1847-3D4C-9AC9-A3D24A81E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05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8CD8-0C43-6143-9CDB-2DDC600C5F3A}" type="datetimeFigureOut">
              <a:rPr lang="en-US" smtClean="0"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7599-1847-3D4C-9AC9-A3D24A81E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9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8CD8-0C43-6143-9CDB-2DDC600C5F3A}" type="datetimeFigureOut">
              <a:rPr lang="en-US" smtClean="0"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7599-1847-3D4C-9AC9-A3D24A81E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93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58CD8-0C43-6143-9CDB-2DDC600C5F3A}" type="datetimeFigureOut">
              <a:rPr lang="en-US" smtClean="0"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E7599-1847-3D4C-9AC9-A3D24A81E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35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39165"/>
            <a:ext cx="7772400" cy="2561286"/>
          </a:xfrm>
        </p:spPr>
        <p:txBody>
          <a:bodyPr>
            <a:normAutofit/>
          </a:bodyPr>
          <a:lstStyle/>
          <a:p>
            <a:r>
              <a:rPr lang="en-US" dirty="0" smtClean="0"/>
              <a:t>The View from 2114? </a:t>
            </a:r>
            <a:br>
              <a:rPr lang="en-US" dirty="0" smtClean="0"/>
            </a:br>
            <a:r>
              <a:rPr lang="en-US" dirty="0" smtClean="0"/>
              <a:t>Climate Change in the American History Survey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Roger Turner</a:t>
            </a:r>
          </a:p>
          <a:p>
            <a:r>
              <a:rPr lang="en-US" dirty="0" smtClean="0"/>
              <a:t>Associate Fellow, Dickinson College</a:t>
            </a:r>
          </a:p>
          <a:p>
            <a:r>
              <a:rPr lang="en-US" dirty="0"/>
              <a:t>a</a:t>
            </a:r>
            <a:r>
              <a:rPr lang="en-US" dirty="0" smtClean="0"/>
              <a:t>nd Consulting Historian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945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dirty="0"/>
              <a:t>Thomas G. Andrews, </a:t>
            </a:r>
            <a:r>
              <a:rPr lang="en-US" i="1" dirty="0"/>
              <a:t>Killing for Coal: America’s Deadliest Labor War</a:t>
            </a:r>
            <a:r>
              <a:rPr lang="en-US" dirty="0"/>
              <a:t> (Harvard University Press, 2010)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/>
              <a:t>Donald </a:t>
            </a:r>
            <a:r>
              <a:rPr lang="en-US" dirty="0" err="1"/>
              <a:t>Worster</a:t>
            </a:r>
            <a:r>
              <a:rPr lang="en-US" dirty="0"/>
              <a:t>, “Grassland Follies: Agricultural Capitalism on the Plains,” in </a:t>
            </a:r>
            <a:r>
              <a:rPr lang="en-US" i="1" dirty="0"/>
              <a:t>Under Western Skies: Nature and History in the American West</a:t>
            </a:r>
            <a:r>
              <a:rPr lang="en-US" dirty="0"/>
              <a:t> (93-105)</a:t>
            </a:r>
          </a:p>
          <a:p>
            <a:r>
              <a:rPr lang="en-US" dirty="0" smtClean="0"/>
              <a:t>Roger Turner, “</a:t>
            </a:r>
            <a:r>
              <a:rPr lang="en-US" dirty="0"/>
              <a:t>Teaching the Weather Cadet Generation: Aviation, Pedagogy, and Aspirations to a Universal Meteorology in America, 1920-1950,” in </a:t>
            </a:r>
            <a:r>
              <a:rPr lang="en-US" i="1" dirty="0"/>
              <a:t>Intimate Universality: Local and Global Themes in the History of Weather and </a:t>
            </a:r>
            <a:r>
              <a:rPr lang="en-US" i="1" dirty="0" smtClean="0"/>
              <a:t>Climate</a:t>
            </a:r>
            <a:r>
              <a:rPr lang="en-US" dirty="0" smtClean="0"/>
              <a:t> (Science </a:t>
            </a:r>
            <a:r>
              <a:rPr lang="en-US" dirty="0"/>
              <a:t>History Publications, 2006): 141-173. </a:t>
            </a:r>
            <a:endParaRPr lang="en-US" dirty="0" smtClean="0"/>
          </a:p>
          <a:p>
            <a:pPr lvl="0"/>
            <a:r>
              <a:rPr lang="en-US" dirty="0" smtClean="0"/>
              <a:t>“Last Word: Barry Commoner,” </a:t>
            </a:r>
            <a:r>
              <a:rPr lang="en-US" i="1" dirty="0" smtClean="0"/>
              <a:t>New York Times</a:t>
            </a:r>
            <a:r>
              <a:rPr lang="en-US" dirty="0" smtClean="0"/>
              <a:t> (Video). Oct 1, 2012. </a:t>
            </a:r>
          </a:p>
          <a:p>
            <a:pPr lvl="0"/>
            <a:r>
              <a:rPr lang="en-US" dirty="0" smtClean="0"/>
              <a:t>Toby </a:t>
            </a:r>
            <a:r>
              <a:rPr lang="en-US" dirty="0"/>
              <a:t>Craig Jones, “America, Oil, and War in the Middle East,” </a:t>
            </a:r>
            <a:r>
              <a:rPr lang="en-US" i="1" dirty="0"/>
              <a:t>Journal of American History</a:t>
            </a:r>
            <a:r>
              <a:rPr lang="en-US" dirty="0"/>
              <a:t>. June 2012, Vol. 99 Issue 1, p. 208-218. </a:t>
            </a:r>
          </a:p>
          <a:p>
            <a:r>
              <a:rPr lang="en-US" dirty="0"/>
              <a:t>Timothy Mitchell, “American Power and Anti-Americanism in the Middle East,” in </a:t>
            </a:r>
            <a:r>
              <a:rPr lang="en-US" i="1" dirty="0"/>
              <a:t>Anti-Americanism</a:t>
            </a:r>
            <a:r>
              <a:rPr lang="en-US" dirty="0"/>
              <a:t>, edited by Andrew Ross and Kristin Ross (NYU Press, 2004): 87-105.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 smtClean="0"/>
              <a:t>Naomi </a:t>
            </a:r>
            <a:r>
              <a:rPr lang="en-US" dirty="0" err="1" smtClean="0"/>
              <a:t>Oreskes</a:t>
            </a:r>
            <a:r>
              <a:rPr lang="en-US" dirty="0" smtClean="0"/>
              <a:t> and Erik Conway, </a:t>
            </a:r>
            <a:r>
              <a:rPr lang="en-US" i="1" dirty="0" smtClean="0"/>
              <a:t>Merchants of Doubt: How a Handful of Scientists Obscured the Truth on Issues from Tobacco Smoke to Global Warming </a:t>
            </a:r>
            <a:r>
              <a:rPr lang="en-US" dirty="0" smtClean="0"/>
              <a:t>(Bloomsbury, 2010).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17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course: American History </a:t>
            </a:r>
            <a:br>
              <a:rPr lang="en-US" dirty="0" smtClean="0"/>
            </a:br>
            <a:r>
              <a:rPr lang="en-US" dirty="0" smtClean="0"/>
              <a:t>1877-Present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Core intro class; taught everywhere; cultural diversity requirement</a:t>
            </a:r>
          </a:p>
          <a:p>
            <a:r>
              <a:rPr lang="en-US" dirty="0" smtClean="0"/>
              <a:t>Lots of thematic flexibility, but coverage is important: </a:t>
            </a:r>
            <a:r>
              <a:rPr lang="en-US" dirty="0" err="1" smtClean="0"/>
              <a:t>gotta</a:t>
            </a:r>
            <a:r>
              <a:rPr lang="en-US" dirty="0" smtClean="0"/>
              <a:t> tackle many notable events</a:t>
            </a:r>
          </a:p>
          <a:p>
            <a:r>
              <a:rPr lang="en-US" dirty="0" smtClean="0"/>
              <a:t>Obvious Challenge: How to talk about CC into a course about the past, when the worst effects are still in the future?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783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432"/>
            <a:ext cx="8229600" cy="782593"/>
          </a:xfrm>
        </p:spPr>
        <p:txBody>
          <a:bodyPr>
            <a:normAutofit/>
          </a:bodyPr>
          <a:lstStyle/>
          <a:p>
            <a:r>
              <a:rPr lang="en-US" dirty="0" smtClean="0"/>
              <a:t>Foundation laid across semester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5026"/>
            <a:ext cx="8229600" cy="549088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Gilded Age/Immigration: Dev. Mineral Economy</a:t>
            </a:r>
          </a:p>
          <a:p>
            <a:pPr lvl="1"/>
            <a:r>
              <a:rPr lang="en-US" dirty="0" smtClean="0"/>
              <a:t>Andrews, </a:t>
            </a:r>
            <a:r>
              <a:rPr lang="en-US" i="1" dirty="0" smtClean="0"/>
              <a:t>Killing for Coal</a:t>
            </a:r>
          </a:p>
          <a:p>
            <a:r>
              <a:rPr lang="en-US" dirty="0" smtClean="0"/>
              <a:t>New Deal: Government, Capitalism and Climate Variability</a:t>
            </a:r>
          </a:p>
          <a:p>
            <a:pPr lvl="1"/>
            <a:r>
              <a:rPr lang="en-US" dirty="0" err="1" smtClean="0"/>
              <a:t>Worster</a:t>
            </a:r>
            <a:r>
              <a:rPr lang="en-US" dirty="0" smtClean="0"/>
              <a:t>, “Grassland Follies” </a:t>
            </a:r>
          </a:p>
          <a:p>
            <a:r>
              <a:rPr lang="en-US" dirty="0" smtClean="0"/>
              <a:t>WW2: Meteorology Transformed</a:t>
            </a:r>
          </a:p>
          <a:p>
            <a:pPr lvl="1"/>
            <a:r>
              <a:rPr lang="en-US" dirty="0" smtClean="0"/>
              <a:t>Turner, “Teaching the Weather Cadet Generation”</a:t>
            </a:r>
          </a:p>
          <a:p>
            <a:r>
              <a:rPr lang="en-US" dirty="0" smtClean="0"/>
              <a:t>Cold War: Anthropogenic Global Change Possible</a:t>
            </a:r>
          </a:p>
          <a:p>
            <a:pPr lvl="1"/>
            <a:r>
              <a:rPr lang="en-US" dirty="0" smtClean="0"/>
              <a:t>“Last Word: Barry Commoner”</a:t>
            </a:r>
          </a:p>
          <a:p>
            <a:r>
              <a:rPr lang="en-US" dirty="0" err="1" smtClean="0"/>
              <a:t>Suburbization</a:t>
            </a:r>
            <a:r>
              <a:rPr lang="en-US" dirty="0" smtClean="0"/>
              <a:t>, Energy Crisis, Iraq Wars: Oil dependency and resistance to change</a:t>
            </a:r>
          </a:p>
          <a:p>
            <a:pPr lvl="1"/>
            <a:r>
              <a:rPr lang="en-US" dirty="0"/>
              <a:t>Jones, “America, Oil, and War in the Middle </a:t>
            </a:r>
            <a:r>
              <a:rPr lang="en-US" dirty="0" smtClean="0"/>
              <a:t>East”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115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 Lecture: The View from 2114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Prefacing Discussion: What will historians in 2114 think was most important about early 21</a:t>
            </a:r>
            <a:r>
              <a:rPr lang="en-US" baseline="30000" dirty="0" smtClean="0"/>
              <a:t>st </a:t>
            </a:r>
            <a:r>
              <a:rPr lang="en-US" dirty="0"/>
              <a:t>c</a:t>
            </a:r>
            <a:r>
              <a:rPr lang="en-US" dirty="0" smtClean="0"/>
              <a:t> U.S.? </a:t>
            </a:r>
          </a:p>
          <a:p>
            <a:r>
              <a:rPr lang="en-US" dirty="0" smtClean="0"/>
              <a:t>My Answer: Unwillingness of US gov’t to seriously </a:t>
            </a:r>
            <a:r>
              <a:rPr lang="en-US" smtClean="0"/>
              <a:t>try to prevent </a:t>
            </a:r>
            <a:r>
              <a:rPr lang="en-US" dirty="0" smtClean="0"/>
              <a:t>Climate Change. </a:t>
            </a:r>
          </a:p>
          <a:p>
            <a:pPr lvl="1"/>
            <a:r>
              <a:rPr lang="en-US" dirty="0" smtClean="0"/>
              <a:t>So, here’s what a 22</a:t>
            </a:r>
            <a:r>
              <a:rPr lang="en-US" baseline="30000" dirty="0" smtClean="0"/>
              <a:t>nd</a:t>
            </a:r>
            <a:r>
              <a:rPr lang="en-US" dirty="0" smtClean="0"/>
              <a:t> century history lecture might sound like…</a:t>
            </a:r>
          </a:p>
          <a:p>
            <a:pPr lvl="1"/>
            <a:r>
              <a:rPr lang="en-US" dirty="0" smtClean="0"/>
              <a:t>[costume change?]</a:t>
            </a:r>
          </a:p>
        </p:txBody>
      </p:sp>
    </p:spTree>
    <p:extLst>
      <p:ext uri="{BB962C8B-B14F-4D97-AF65-F5344CB8AC3E}">
        <p14:creationId xmlns:p14="http://schemas.microsoft.com/office/powerpoint/2010/main" val="3368535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Intro: The Golden Age of Overuse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49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22</a:t>
            </a:r>
            <a:r>
              <a:rPr lang="en-US" baseline="30000" dirty="0" smtClean="0"/>
              <a:t>nd</a:t>
            </a:r>
            <a:r>
              <a:rPr lang="en-US" dirty="0" smtClean="0"/>
              <a:t> c Public Memory (</a:t>
            </a:r>
            <a:r>
              <a:rPr lang="en-US" i="1" dirty="0" smtClean="0"/>
              <a:t>Survivor</a:t>
            </a:r>
            <a:r>
              <a:rPr lang="en-US" dirty="0" smtClean="0"/>
              <a:t> revival, </a:t>
            </a:r>
            <a:r>
              <a:rPr lang="en-US" i="1" dirty="0" smtClean="0"/>
              <a:t>Greatest Gatsby)</a:t>
            </a:r>
            <a:endParaRPr lang="en-US" dirty="0" smtClean="0"/>
          </a:p>
          <a:p>
            <a:pPr lvl="1"/>
            <a:r>
              <a:rPr lang="en-US" dirty="0" smtClean="0"/>
              <a:t>We’re fascinated by their carefree </a:t>
            </a:r>
            <a:r>
              <a:rPr lang="en-US" dirty="0" err="1" smtClean="0"/>
              <a:t>luxuriation</a:t>
            </a:r>
            <a:r>
              <a:rPr lang="en-US" dirty="0" smtClean="0"/>
              <a:t> in food, power, danger</a:t>
            </a:r>
            <a:r>
              <a:rPr lang="en-US" dirty="0"/>
              <a:t>:</a:t>
            </a:r>
            <a:r>
              <a:rPr lang="en-US" dirty="0" smtClean="0"/>
              <a:t> fruit year round, bacon everywhere; </a:t>
            </a:r>
          </a:p>
          <a:p>
            <a:r>
              <a:rPr lang="en-US" dirty="0" smtClean="0"/>
              <a:t>In Historical View: Destruction caused by </a:t>
            </a:r>
            <a:r>
              <a:rPr lang="en-US" dirty="0"/>
              <a:t>q</a:t>
            </a:r>
            <a:r>
              <a:rPr lang="en-US" dirty="0" smtClean="0"/>
              <a:t>uick profits and efficiency over sustainability</a:t>
            </a:r>
          </a:p>
          <a:p>
            <a:pPr lvl="1"/>
            <a:r>
              <a:rPr lang="en-US" dirty="0" smtClean="0"/>
              <a:t>Overuse harms visible everywhere (RSIs, Tampa Bay Buccaneers 2013; constantly deepening wells) but sparked little political concern</a:t>
            </a:r>
          </a:p>
          <a:p>
            <a:pPr lvl="1"/>
            <a:r>
              <a:rPr lang="en-US" dirty="0" smtClean="0"/>
              <a:t>Especially revealing: early 21c </a:t>
            </a:r>
            <a:r>
              <a:rPr lang="en-US" dirty="0" err="1" smtClean="0"/>
              <a:t>Am’s</a:t>
            </a:r>
            <a:r>
              <a:rPr lang="en-US" dirty="0" smtClean="0"/>
              <a:t> knew all about climate </a:t>
            </a:r>
            <a:r>
              <a:rPr lang="en-US" dirty="0" err="1" smtClean="0"/>
              <a:t>destablization</a:t>
            </a:r>
            <a:r>
              <a:rPr lang="en-US" dirty="0" smtClean="0"/>
              <a:t> (“</a:t>
            </a:r>
            <a:r>
              <a:rPr lang="en-US" dirty="0"/>
              <a:t>G</a:t>
            </a:r>
            <a:r>
              <a:rPr lang="en-US" dirty="0" smtClean="0"/>
              <a:t>lobal Warming”), but did little about it.</a:t>
            </a:r>
          </a:p>
          <a:p>
            <a:pPr lvl="1"/>
            <a:r>
              <a:rPr lang="en-US" dirty="0" smtClean="0"/>
              <a:t>Like Reconstruction: proper action could have prevented vast future misery</a:t>
            </a:r>
          </a:p>
        </p:txBody>
      </p:sp>
    </p:spTree>
    <p:extLst>
      <p:ext uri="{BB962C8B-B14F-4D97-AF65-F5344CB8AC3E}">
        <p14:creationId xmlns:p14="http://schemas.microsoft.com/office/powerpoint/2010/main" val="2111899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“Leaf Blowers”</a:t>
            </a:r>
            <a:endParaRPr lang="en-US" dirty="0"/>
          </a:p>
        </p:txBody>
      </p:sp>
      <p:pic>
        <p:nvPicPr>
          <p:cNvPr id="4" name="Content Placeholder 3" descr="5-guys-with-leaf-blower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9" r="22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37434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How </a:t>
            </a:r>
            <a:r>
              <a:rPr lang="en-US" dirty="0"/>
              <a:t>D</a:t>
            </a:r>
            <a:r>
              <a:rPr lang="en-US" dirty="0" smtClean="0"/>
              <a:t>id They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495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[Brief Social History of Climate Science]</a:t>
            </a:r>
          </a:p>
          <a:p>
            <a:r>
              <a:rPr lang="en-US" dirty="0" smtClean="0"/>
              <a:t>Well-Funded Scientific Elite oriented to research and knowledge creation…</a:t>
            </a:r>
          </a:p>
          <a:p>
            <a:r>
              <a:rPr lang="en-US" dirty="0" smtClean="0"/>
              <a:t>Using </a:t>
            </a:r>
            <a:r>
              <a:rPr lang="en-US" dirty="0" err="1" smtClean="0"/>
              <a:t>Technoscience</a:t>
            </a:r>
            <a:r>
              <a:rPr lang="en-US" dirty="0" smtClean="0"/>
              <a:t> invented to project military power by envisioning the globe (WW2</a:t>
            </a:r>
            <a:r>
              <a:rPr lang="en-US" dirty="0">
                <a:sym typeface="Wingdings"/>
              </a:rPr>
              <a:t>,</a:t>
            </a:r>
            <a:r>
              <a:rPr lang="en-US" dirty="0" smtClean="0">
                <a:sym typeface="Wingdings"/>
              </a:rPr>
              <a:t> Cold War)</a:t>
            </a:r>
            <a:endParaRPr lang="en-US" dirty="0" smtClean="0"/>
          </a:p>
          <a:p>
            <a:pPr lvl="1"/>
            <a:r>
              <a:rPr lang="en-US" dirty="0" smtClean="0"/>
              <a:t>Computers, satellites, global </a:t>
            </a:r>
            <a:r>
              <a:rPr lang="en-US" dirty="0" err="1" smtClean="0"/>
              <a:t>env</a:t>
            </a:r>
            <a:r>
              <a:rPr lang="en-US" dirty="0" smtClean="0"/>
              <a:t> surveillance network</a:t>
            </a:r>
          </a:p>
          <a:p>
            <a:pPr lvl="1"/>
            <a:r>
              <a:rPr lang="en-US" dirty="0" smtClean="0"/>
              <a:t>But also in opposition to militarism: Sagan’s “Nuclear Winter” research in support of Nuclear Freeze</a:t>
            </a:r>
          </a:p>
          <a:p>
            <a:r>
              <a:rPr lang="en-US" dirty="0" smtClean="0"/>
              <a:t>New forms of knowledge production: IPCC created; issued increasingly strident and reliable warnings</a:t>
            </a:r>
          </a:p>
        </p:txBody>
      </p:sp>
    </p:spTree>
    <p:extLst>
      <p:ext uri="{BB962C8B-B14F-4D97-AF65-F5344CB8AC3E}">
        <p14:creationId xmlns:p14="http://schemas.microsoft.com/office/powerpoint/2010/main" val="2438344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54"/>
            <a:ext cx="8229600" cy="976210"/>
          </a:xfrm>
        </p:spPr>
        <p:txBody>
          <a:bodyPr/>
          <a:lstStyle/>
          <a:p>
            <a:r>
              <a:rPr lang="en-US" dirty="0" smtClean="0"/>
              <a:t>3. What Did They Know?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114"/>
            <a:ext cx="8470346" cy="52150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[Science-based predictions from IPCC, etc. with invented future events and sociopolitical responses]</a:t>
            </a:r>
          </a:p>
          <a:p>
            <a:r>
              <a:rPr lang="en-US" dirty="0" smtClean="0"/>
              <a:t>Changing </a:t>
            </a:r>
            <a:r>
              <a:rPr lang="en-US" dirty="0"/>
              <a:t>patterns of drought and flood</a:t>
            </a:r>
          </a:p>
          <a:p>
            <a:r>
              <a:rPr lang="en-US" dirty="0"/>
              <a:t>Predicted the collapse of climate dependent </a:t>
            </a:r>
            <a:r>
              <a:rPr lang="en-US" dirty="0" smtClean="0"/>
              <a:t>industries</a:t>
            </a:r>
          </a:p>
          <a:p>
            <a:pPr lvl="1"/>
            <a:r>
              <a:rPr lang="en-US" dirty="0" smtClean="0"/>
              <a:t>Wine </a:t>
            </a:r>
            <a:r>
              <a:rPr lang="en-US" dirty="0"/>
              <a:t>making; </a:t>
            </a:r>
            <a:r>
              <a:rPr lang="en-US" dirty="0" smtClean="0"/>
              <a:t>Skiing</a:t>
            </a:r>
            <a:r>
              <a:rPr lang="en-US" dirty="0"/>
              <a:t>. </a:t>
            </a:r>
          </a:p>
          <a:p>
            <a:r>
              <a:rPr lang="en-US" dirty="0"/>
              <a:t>Increased Heat Wave danger. </a:t>
            </a:r>
          </a:p>
          <a:p>
            <a:r>
              <a:rPr lang="en-US" dirty="0"/>
              <a:t>Ocean acidification and the End of Seafood. </a:t>
            </a:r>
          </a:p>
          <a:p>
            <a:r>
              <a:rPr lang="en-US" dirty="0"/>
              <a:t>Decline of agricultural productivity. </a:t>
            </a:r>
          </a:p>
          <a:p>
            <a:r>
              <a:rPr lang="en-US" dirty="0"/>
              <a:t>Lower Economic growth</a:t>
            </a:r>
            <a:r>
              <a:rPr lang="en-US" dirty="0" smtClean="0"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5228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442"/>
            <a:ext cx="8229600" cy="841503"/>
          </a:xfrm>
        </p:spPr>
        <p:txBody>
          <a:bodyPr>
            <a:normAutofit/>
          </a:bodyPr>
          <a:lstStyle/>
          <a:p>
            <a:r>
              <a:rPr lang="en-US" dirty="0" smtClean="0"/>
              <a:t>4. Why didn’t they 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4626"/>
            <a:ext cx="8229600" cy="497153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[Brief history of climate politics from Rio to People’s Climate March]</a:t>
            </a:r>
          </a:p>
          <a:p>
            <a:r>
              <a:rPr lang="en-US" dirty="0" smtClean="0"/>
              <a:t>Many did try: </a:t>
            </a:r>
            <a:r>
              <a:rPr lang="en-US" dirty="0"/>
              <a:t>Al Gore; near passage of a </a:t>
            </a:r>
            <a:r>
              <a:rPr lang="en-US" dirty="0" smtClean="0"/>
              <a:t>BTU tax </a:t>
            </a:r>
            <a:r>
              <a:rPr lang="en-US" dirty="0"/>
              <a:t>in </a:t>
            </a:r>
            <a:r>
              <a:rPr lang="en-US" dirty="0" smtClean="0"/>
              <a:t>1994; Activist groups and major rallies</a:t>
            </a:r>
          </a:p>
          <a:p>
            <a:r>
              <a:rPr lang="en-US" dirty="0" smtClean="0">
                <a:effectLst/>
              </a:rPr>
              <a:t>Then common view: Technological Innovation will save us! (Note: most great 19/20c innovations used more energy, not less)</a:t>
            </a:r>
            <a:endParaRPr lang="en-US" dirty="0" smtClean="0"/>
          </a:p>
          <a:p>
            <a:r>
              <a:rPr lang="en-US" dirty="0" smtClean="0"/>
              <a:t>Political </a:t>
            </a:r>
            <a:r>
              <a:rPr lang="en-US" dirty="0"/>
              <a:t>power of “Free </a:t>
            </a:r>
            <a:r>
              <a:rPr lang="en-US" dirty="0" smtClean="0"/>
              <a:t>Market Fundamentalism”: Wealthy interests create doubt about science to prevent regulation (</a:t>
            </a:r>
            <a:r>
              <a:rPr lang="en-US" dirty="0" err="1" smtClean="0"/>
              <a:t>Oreskes</a:t>
            </a:r>
            <a:r>
              <a:rPr lang="en-US" dirty="0" smtClean="0"/>
              <a:t> and Conway, </a:t>
            </a:r>
            <a:r>
              <a:rPr lang="en-US" i="1" dirty="0" smtClean="0"/>
              <a:t>Merchants of Doubt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06895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808</Words>
  <Application>Microsoft Macintosh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View from 2114?  Climate Change in the American History Survey</vt:lpstr>
      <vt:lpstr>The course: American History  1877-Present</vt:lpstr>
      <vt:lpstr>Foundation laid across semester</vt:lpstr>
      <vt:lpstr>Final Lecture: The View from 2114</vt:lpstr>
      <vt:lpstr>1. Intro: The Golden Age of Overuse</vt:lpstr>
      <vt:lpstr>“Leaf Blowers”</vt:lpstr>
      <vt:lpstr>2. How Did They Know?</vt:lpstr>
      <vt:lpstr>3. What Did They Know?</vt:lpstr>
      <vt:lpstr>4. Why didn’t they act?</vt:lpstr>
      <vt:lpstr>Bibliography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View from 2114?  Climate Change in the American History Survey</dc:title>
  <dc:creator>Office 2004 Test Drive User</dc:creator>
  <cp:lastModifiedBy>Information Technology</cp:lastModifiedBy>
  <cp:revision>20</cp:revision>
  <cp:lastPrinted>2015-01-09T04:00:06Z</cp:lastPrinted>
  <dcterms:created xsi:type="dcterms:W3CDTF">2015-01-08T16:29:30Z</dcterms:created>
  <dcterms:modified xsi:type="dcterms:W3CDTF">2015-01-09T12:38:42Z</dcterms:modified>
</cp:coreProperties>
</file>